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6" r:id="rId3"/>
    <p:sldId id="275" r:id="rId4"/>
    <p:sldId id="317" r:id="rId5"/>
    <p:sldId id="318" r:id="rId6"/>
    <p:sldId id="279" r:id="rId7"/>
    <p:sldId id="280" r:id="rId8"/>
    <p:sldId id="281" r:id="rId9"/>
    <p:sldId id="286" r:id="rId10"/>
    <p:sldId id="287" r:id="rId11"/>
    <p:sldId id="315" r:id="rId12"/>
    <p:sldId id="261" r:id="rId13"/>
    <p:sldId id="262" r:id="rId14"/>
    <p:sldId id="263" r:id="rId15"/>
    <p:sldId id="264" r:id="rId16"/>
    <p:sldId id="294" r:id="rId17"/>
    <p:sldId id="319" r:id="rId18"/>
    <p:sldId id="298" r:id="rId19"/>
    <p:sldId id="299" r:id="rId20"/>
    <p:sldId id="300" r:id="rId21"/>
    <p:sldId id="316" r:id="rId22"/>
    <p:sldId id="269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C6DEF-E147-CD98-9373-71B84CB8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B59064-3995-FF2D-5FAB-A08D53E32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A8C69-97A7-A007-E77E-E0AD381D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0AC97-E98A-79EA-FC1D-7FC26EAB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137D7-9983-B08A-1DD1-1316E349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6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91803-3403-C939-4725-B67FD3B3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42C99-FD9F-8ED2-C0D4-B2BA4BECF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EC7882-2BA2-3E78-DEBD-7AA59264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81E39F-98EB-82BB-74D2-30C8E95E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8598B-D9D4-FBAF-3728-807B9A73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3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1A0E0D-A543-6454-211C-93E809EFE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91706F-3D12-3D25-29C9-2D5FF1C91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AD672-4DC0-DA58-ED4A-B15FE226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ECD300-64E9-D7B2-FD94-B02F8FCB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9E6C3-D51C-9B68-5DF2-36DA51D5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2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1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3F406-87A5-F1B0-CCAD-B3FBE9CB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C109C-3C05-FBD5-6FC5-6DCEEFCA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59EFA-B65C-DC45-111C-B71EF8BF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39853-FEEE-EB49-A167-66C8D524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EABB5-3F22-AF75-7831-5702A39C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5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85CA6-9585-E958-5997-664598A8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78FE54-95BB-D130-3D11-84035FD46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2727E-E3A3-3693-ED47-F335035C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B062D-9FE0-091A-3EAF-F3CCA0970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85D22-A72B-B0AD-B704-85E8B672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4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AE427-C81D-D1D8-BECC-DD520593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BA0FC-08ED-19BA-318D-007AC3611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8C73EA-FB75-0DC9-CCDA-979E0CA7D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3AAC5-7257-4A84-7648-761D5767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3FB3F-811E-6DF0-7A1B-01293173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1E6DC-4207-2B55-F3FD-EC79DB78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8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CBC89-FCF1-A222-A894-9888DE44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BEA05-A168-7088-50E6-D09A192D1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601234-F1FC-5F03-A6AF-B713A0352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E288F6-CCFA-BF5E-5743-617A0FE5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61624-12FB-7C23-0BDD-0D01D2E1B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2A393F-9FDF-3149-1747-DCEAD6B8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06FC3A-94D8-D241-AC55-0C64885C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07A13D-2CE9-A7E0-61D1-E7470FC4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3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E7E7B-84FC-95A7-6998-28B6CB22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EDB3B0-CDF8-D7D0-F36C-C4A33F26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DB0D89-D60A-33DD-7206-018C4741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6BB2E-ACCD-C7DE-7561-3EFD747F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5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75C6D-F8B9-28BF-C402-288F4206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F7B3E9-DE8D-9BEC-BA20-246E4495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D4ECE3-18D0-B215-8297-135EC4D6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3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95152-5299-9C7F-8747-9B26E6A3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B7C6A-8EFC-DD12-AEC3-4505AC03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1984E-F27D-EADC-C107-B35C46D79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27FA9-68B9-38CF-1F9B-E322C668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A859A-D889-DE46-C89C-180553F1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4496A2-386C-71B1-77EF-33E77AC7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8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87C68-754F-1104-3321-831085FE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EEC228-41CC-A92F-3E1E-84D202EBB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6355CF-208A-B207-1338-7969817FB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36553-F8A5-610C-60E1-E6D89666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6FBF59-5E24-D6B2-95F0-F95D95EA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871FF-48DC-0BA4-8692-6041C3D0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78CFE-8E17-342A-59AE-8D027ECE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2AF4DF-EC29-8BAF-23D2-597C722DD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A50A4-E80C-6574-BB8A-0BA8E516B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5F5B-97F7-40A2-8D66-FDFBDA816E19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67FBFD-35F3-CA21-7946-EAE345774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56DBF-AC66-E00E-A84A-48C8F7112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55F1-4DBB-4E14-B8F6-0AD5508C4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wp-content/uploads/2024/07/07_inf_metod-pismo-biologiya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publication.pravo.gov.ru/Document/View/00012022110100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ublication.pravo.gov.ru/Document/View/000120220912000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s://edsoo.ru/rabochie-programmy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dsoo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mernaya_rabochaya_programma_osnovnogo_obschego_obrazovaniya_predmeta_Biologiya_proekt_.htm" TargetMode="External"/><Relationship Id="rId7" Type="http://schemas.openxmlformats.org/officeDocument/2006/relationships/hyperlink" Target="https://edsoo.ru/constructo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dsoo.ru/Primernaya_rabochaya_programma_srednego_obschego_obrazovaniya_predmeta_Biologiya_uglublennij_uroven.htm" TargetMode="External"/><Relationship Id="rId5" Type="http://schemas.openxmlformats.org/officeDocument/2006/relationships/hyperlink" Target="https://edsoo.ru/Primernaya_rabochaya_programma_srednego_obschego_obrazovaniya_predmeta_Biologiya_.htm" TargetMode="External"/><Relationship Id="rId4" Type="http://schemas.openxmlformats.org/officeDocument/2006/relationships/hyperlink" Target="https://edsoo.ru/Primernaya_rabochaya_programma_osnovnogo_obschego_obrazovaniya_predmeta_Biologiya_uglublennij_uroven_0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адержка 3">
            <a:extLst>
              <a:ext uri="{FF2B5EF4-FFF2-40B4-BE49-F238E27FC236}">
                <a16:creationId xmlns:a16="http://schemas.microsoft.com/office/drawing/2014/main" id="{8DF1CA87-E06F-CCE4-93F0-064B8FA9FE4D}"/>
              </a:ext>
            </a:extLst>
          </p:cNvPr>
          <p:cNvSpPr/>
          <p:nvPr/>
        </p:nvSpPr>
        <p:spPr>
          <a:xfrm>
            <a:off x="0" y="0"/>
            <a:ext cx="9481930" cy="6858000"/>
          </a:xfrm>
          <a:prstGeom prst="flowChartDelay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3400A-6E6C-AA87-2CE0-5A5EB52D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" y="21453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Особенности преподавания учебных предметов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«Биология» и «Химия»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на 2024-2025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78425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55185" y="513220"/>
            <a:ext cx="6234765" cy="11167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Федеральный перечень учебников</a:t>
            </a:r>
          </a:p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5-9 класс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C6635D2-AE6C-96FF-EB1B-7E91C6252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0" t="36746" r="14408" b="10199"/>
          <a:stretch/>
        </p:blipFill>
        <p:spPr>
          <a:xfrm>
            <a:off x="72741" y="1761406"/>
            <a:ext cx="11712417" cy="4351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55185" y="662308"/>
            <a:ext cx="6234765" cy="146466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Федеральный перечень учебников</a:t>
            </a:r>
          </a:p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10-11 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4EC83B-9882-EDE6-19C3-05F94FD9C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5" t="44539" r="13591" b="11774"/>
          <a:stretch/>
        </p:blipFill>
        <p:spPr>
          <a:xfrm>
            <a:off x="168964" y="2126974"/>
            <a:ext cx="11452587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0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9A9AC-1C03-0A58-6F1C-3110053F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Организация информирования учителей по вопросам реализации программ 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883FF-39FF-9102-A2E2-1891379B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Информационно-методическая поддержка педагогических работников и управленческих кадров обеспечивается ФГБНУ «Институт стратегии развития образования» (ФГБНУ «ИСРО») посредством размещения материалов на сайте «Единое содержание общего образования» – https://edsoo.ru/, в телеграм-канале ФГБНУ «ИСРО» – https://t.me/instrao. </a:t>
            </a:r>
          </a:p>
          <a:p>
            <a:r>
              <a:rPr lang="ru-RU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Институтом запланировано проведение цикла вебинаров и методических семинаров, посвящённых актуальным вопросам преподавания учебного предмета «Биология» на уровнях ООО и СОО в условиях обновления содержания общего образования; анонсы мероприятий размещаются в календаре на сайте «Единое содержание общего образования» – https://edsoo.ru/metodicheskie-seminary/. </a:t>
            </a:r>
          </a:p>
          <a:p>
            <a:r>
              <a:rPr lang="ru-RU" sz="20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 базе ФГБНУ «ИСРО» продолжает функционировать горячая линия «Обновление содержания общего образования» для получения педагогическими работниками ответов на вопросы, возникающие в ходе подготовки к новому учебному году, – https://edsoo.ru/goryachaya-liniya-po-voprosam-vvedeniya-ob/.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4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2534C-8592-55BA-B744-0DC9A744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Методическая поддержка 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EEA94-057B-A4B4-3A2C-9C6EF67C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632"/>
            <a:ext cx="10896600" cy="4674567"/>
          </a:xfrm>
        </p:spPr>
        <p:txBody>
          <a:bodyPr>
            <a:normAutofit lnSpcReduction="10000"/>
          </a:bodyPr>
          <a:lstStyle/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Достижение метапредметных результатов в рамках изучения предметов естественно-научного блока. 5–9 классы. – ФГБНУ «ИСРО», 2023. – URL: https://edsoo.ru/wp-content/uploads/2023/12/estestvenno-nauchnyj-blok 01.pdf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Биология (углублённый уровень). Реализация требований ФГОС среднего общего образования. – ФГБНУ «ИСРО», 2023. – URL: https://edsoo.ru/wpcontent/uploads/2023/08/mp_biologiya_formatdocx_26082023_na-sajt.pdf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Система оценки достижений планируемых предметных результатов освоения учебного предмета «Биология». 5–9 классы. – ФГБНУ «ИСРО», 2023. – URL: https://edsoo.ru/wp-content/uploads/2023/10/metodicheskoe-posobie.biologiya.pdf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Биология (базовый уровень). Реализация требований ФГОС основного общего образования. – ФГБНУ «ИСРО», 2023. – URL: https://edsoo.ru/wp-content/uploads/2023/08/.pdf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Методические рекомендации по формированию функциональной грамотности обучающихся 5–9 классов с использованием открытого банка заданий на цифровой платформе по шести направлениям функциональной грамотности в учебном процессе и для проведения внутришкольного мониторинга формирования функциональной грамотности обучающихся. – ФГБНУ «ИСРО РАО», 2022. –– URL: https://edsoo.ru/wp-content/uploads/2023/08/metodicheskie-rekomendaczii_fg_2022_itog.pd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2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22379-6900-B68D-155D-12EA67F2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Семинары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9B5D5-083B-B8BC-14ED-276E9C5E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520687"/>
            <a:ext cx="10767391" cy="4656276"/>
          </a:xfrm>
        </p:spPr>
        <p:txBody>
          <a:bodyPr>
            <a:normAutofit lnSpcReduction="10000"/>
          </a:bodyPr>
          <a:lstStyle/>
          <a:p>
            <a:pPr algn="l"/>
            <a:endParaRPr lang="ru-RU" sz="1800" b="0" i="0" u="none" strike="noStrike" baseline="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Семинар для новых регионов. Учебные предметы «Физика», «Химия» и «Биология» в системе общего образования Российской Федерации. – URL: https://vk.com/video-215962627_456239616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Особенности рабочей программы по внеурочной деятельности «Современные </a:t>
            </a:r>
            <a:r>
              <a:rPr lang="ru-RU" sz="1800" b="0" i="0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агробиотехнологии</a:t>
            </a:r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» (</a:t>
            </a:r>
            <a:r>
              <a:rPr lang="ru-RU" sz="1800" b="0" i="0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агробиотехнологический</a:t>
            </a:r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профиль). – URL: https://vk.com/video-215962627_456239428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Об особенностях организации обучения биологии по новым федеральным рабочим программам. – URL: https://vk.com/video-215962627_456239294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Ускоренный переход на федеральную рабочую программу ООО по биологии в 9 классе: методические трудности и пример тематического планирования. – URL: https://vk.com/video-215962627_456239304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Реализация ФГОС основного общего образования: достижение метапредметных результатов в рамках изучения учебного предмета «Биология». – URL: https://vk.com/video-215962627_456239362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Интерактивные средства обучения как один из инструментов реализации федеральной рабочей программы по биологии основного общего образования. – URL: https://vk.com/video-215962627_456239422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5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1EBF8-4220-7C2B-8391-D57102A9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49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Кейсы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8E02A-001C-115F-DD2A-BEAF99582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ru-RU" sz="1800" b="0" i="0" u="none" strike="noStrike" baseline="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Биология. 6 класс / Лист и стебель как органы дыхания. – URL: https://static.edsoo.ru/projects/case/2024/ooo/bio/1/index.html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Биология. 6 класс / Химический состав клетки. – URL: https://static.edsoo.ru/projects/case/2024/ooo/bio/2/index.html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Биология. 10 класс / Биосинтез белка. Реакции матричного синтеза. – URL: https://static.edsoo.ru/projects/case/2024/soo/bio/2/index.html </a:t>
            </a:r>
          </a:p>
          <a:p>
            <a:r>
              <a:rPr lang="ru-RU" sz="18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Биология. 10 класс / Генетика пола. Наследование признаков, сцепленных с полом. – URL: https://static.edsoo.ru/projects/case/2024/soo/bio/1/index.html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2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E55FBAA6-6373-D97C-8B28-9A700163E538}"/>
              </a:ext>
            </a:extLst>
          </p:cNvPr>
          <p:cNvSpPr/>
          <p:nvPr/>
        </p:nvSpPr>
        <p:spPr>
          <a:xfrm rot="10800000">
            <a:off x="2541104" y="-89452"/>
            <a:ext cx="9650896" cy="6858000"/>
          </a:xfrm>
          <a:prstGeom prst="homePlate">
            <a:avLst>
              <a:gd name="adj" fmla="val 37681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34984" y="179832"/>
            <a:ext cx="3014472" cy="63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  <a:spcAft>
                <a:spcPts val="6510"/>
              </a:spcAft>
            </a:pPr>
            <a:endParaRPr lang="ru" sz="1300" dirty="0">
              <a:solidFill>
                <a:srgbClr val="02135A"/>
              </a:solidFill>
              <a:latin typeface="Arial Unicode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5225" y="1945088"/>
            <a:ext cx="7507397" cy="2788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5000" b="1" spc="-100" dirty="0">
                <a:solidFill>
                  <a:srgbClr val="0070C0"/>
                </a:solidFill>
                <a:latin typeface="Bahnschrift" panose="020B0502040204020203" pitchFamily="34" charset="0"/>
                <a:cs typeface="Times New Roman" pitchFamily="18" charset="0"/>
              </a:rPr>
              <a:t>Преподавание </a:t>
            </a:r>
          </a:p>
          <a:p>
            <a:pPr indent="0" algn="ctr"/>
            <a:r>
              <a:rPr lang="ru" sz="5000" b="1" spc="-100" dirty="0">
                <a:solidFill>
                  <a:srgbClr val="0070C0"/>
                </a:solidFill>
                <a:latin typeface="Bahnschrift" panose="020B0502040204020203" pitchFamily="34" charset="0"/>
                <a:cs typeface="Times New Roman" pitchFamily="18" charset="0"/>
              </a:rPr>
              <a:t>предмета «Химия» </a:t>
            </a:r>
          </a:p>
          <a:p>
            <a:pPr indent="0" algn="ctr"/>
            <a:r>
              <a:rPr lang="ru" sz="5000" b="1" spc="-100" dirty="0">
                <a:solidFill>
                  <a:srgbClr val="0070C0"/>
                </a:solidFill>
                <a:latin typeface="Bahnschrift" panose="020B0502040204020203" pitchFamily="34" charset="0"/>
                <a:cs typeface="Times New Roman" pitchFamily="18" charset="0"/>
              </a:rPr>
              <a:t>в 2024-2025 учебном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120" y="4986528"/>
            <a:ext cx="10104432" cy="1106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endParaRPr lang="ru" sz="1200" dirty="0">
              <a:solidFill>
                <a:srgbClr val="02135A"/>
              </a:solidFill>
              <a:latin typeface="Arial Unicode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64B676-F17D-A3BB-894D-981917A8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04936"/>
              </p:ext>
            </p:extLst>
          </p:nvPr>
        </p:nvGraphicFramePr>
        <p:xfrm>
          <a:off x="634448" y="1614188"/>
          <a:ext cx="10923104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61552">
                  <a:extLst>
                    <a:ext uri="{9D8B030D-6E8A-4147-A177-3AD203B41FA5}">
                      <a16:colId xmlns:a16="http://schemas.microsoft.com/office/drawing/2014/main" val="3707731839"/>
                    </a:ext>
                  </a:extLst>
                </a:gridCol>
                <a:gridCol w="5461552">
                  <a:extLst>
                    <a:ext uri="{9D8B030D-6E8A-4147-A177-3AD203B41FA5}">
                      <a16:colId xmlns:a16="http://schemas.microsoft.com/office/drawing/2014/main" val="4095691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Базовый уровень</a:t>
                      </a:r>
                      <a:endParaRPr lang="ru-RU" sz="2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Углубленный уровень</a:t>
                      </a:r>
                      <a:endParaRPr lang="ru-RU" sz="2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2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общекультурная подготовка, необходимая для выработки мировоззренческих ориентиров, </a:t>
                      </a:r>
                    </a:p>
                    <a:p>
                      <a:pPr marL="285750" indent="-28575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интеллектуальных способностей и интересов подростков, </a:t>
                      </a:r>
                    </a:p>
                    <a:p>
                      <a:pPr marL="285750" indent="-285750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продолжение образования в областях, не связанных с химией.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задач профессиональной ориентации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предоставляет возможности для продолжения образования и дальнейшей   трудовой   деятельности   в областях,   связанных с химией</a:t>
                      </a:r>
                      <a:endParaRPr lang="ru-RU" sz="24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0424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7DA600-D436-2F18-6D94-E495ECED0DA1}"/>
              </a:ext>
            </a:extLst>
          </p:cNvPr>
          <p:cNvSpPr/>
          <p:nvPr/>
        </p:nvSpPr>
        <p:spPr>
          <a:xfrm>
            <a:off x="1013792" y="821848"/>
            <a:ext cx="10356574" cy="10665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" sz="2599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8-11 класс</a:t>
            </a:r>
          </a:p>
        </p:txBody>
      </p:sp>
    </p:spTree>
    <p:extLst>
      <p:ext uri="{BB962C8B-B14F-4D97-AF65-F5344CB8AC3E}">
        <p14:creationId xmlns:p14="http://schemas.microsoft.com/office/powerpoint/2010/main" val="358614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8130" y="316992"/>
            <a:ext cx="9501014" cy="825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b="1" spc="-100" dirty="0">
                <a:solidFill>
                  <a:srgbClr val="2B366A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предмета в учебном плане на уровне основного общего образования</a:t>
            </a:r>
          </a:p>
          <a:p>
            <a:pPr indent="0" algn="ctr"/>
            <a:r>
              <a:rPr lang="ru" sz="2000" b="1" spc="-100" dirty="0">
                <a:solidFill>
                  <a:srgbClr val="2B366A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2024-2025 уч.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20284"/>
              </p:ext>
            </p:extLst>
          </p:nvPr>
        </p:nvGraphicFramePr>
        <p:xfrm>
          <a:off x="523837" y="1142984"/>
          <a:ext cx="8060617" cy="4286279"/>
        </p:xfrm>
        <a:graphic>
          <a:graphicData uri="http://schemas.openxmlformats.org/drawingml/2006/table">
            <a:tbl>
              <a:tblPr/>
              <a:tblGrid>
                <a:gridCol w="180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425">
                <a:tc>
                  <a:txBody>
                    <a:bodyPr/>
                    <a:lstStyle/>
                    <a:p>
                      <a:pPr marL="114300" indent="0"/>
                      <a:r>
                        <a:rPr lang="ru" sz="21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21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</a:t>
                      </a: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/>
                      <a:endParaRPr lang="ru" sz="2100" dirty="0">
                        <a:solidFill>
                          <a:srgbClr val="FFFFFF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107">
                <a:tc>
                  <a:txBody>
                    <a:bodyPr/>
                    <a:lstStyle/>
                    <a:p>
                      <a:pPr marR="254000" indent="0" algn="r"/>
                      <a:r>
                        <a:rPr lang="ru" sz="2100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0" marR="0" marT="0" marB="0" anchor="ctr">
                    <a:solidFill>
                      <a:srgbClr val="2F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4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1" dirty="0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ts val="1896"/>
                        </a:lnSpc>
                      </a:pPr>
                      <a:r>
                        <a:rPr lang="ru" sz="1600" b="1" dirty="0">
                          <a:solidFill>
                            <a:srgbClr val="3857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" sz="1800" b="1" dirty="0">
                          <a:solidFill>
                            <a:srgbClr val="3857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ФОП </a:t>
                      </a:r>
                      <a:r>
                        <a:rPr lang="ru" sz="1600" b="1" dirty="0">
                          <a:solidFill>
                            <a:srgbClr val="3857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базового и углубленного уровней</a:t>
                      </a:r>
                    </a:p>
                    <a:p>
                      <a:pPr indent="0" algn="ctr"/>
                      <a:r>
                        <a:rPr lang="en-US" sz="1100" b="1" dirty="0">
                          <a:solidFill>
                            <a:srgbClr val="2B366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2B366A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https://edsoo.ru/</a:t>
                      </a:r>
                      <a:r>
                        <a:rPr lang="en-US" sz="1100" b="1" dirty="0">
                          <a:solidFill>
                            <a:srgbClr val="2B366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" sz="1600" b="1" dirty="0">
                        <a:solidFill>
                          <a:srgbClr val="2B366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840"/>
                        </a:spcAft>
                      </a:pPr>
                      <a:r>
                        <a:rPr lang="ru" sz="2400" b="1" dirty="0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</a:p>
                    <a:p>
                      <a:pPr indent="0" algn="ctr">
                        <a:lnSpc>
                          <a:spcPts val="1896"/>
                        </a:lnSpc>
                      </a:pPr>
                      <a:r>
                        <a:rPr lang="ru" sz="1600" b="1" dirty="0">
                          <a:solidFill>
                            <a:srgbClr val="3857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" sz="1800" b="1" dirty="0">
                          <a:solidFill>
                            <a:srgbClr val="3857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ФОП </a:t>
                      </a:r>
                      <a:r>
                        <a:rPr lang="ru" sz="1600" b="1" dirty="0">
                          <a:solidFill>
                            <a:srgbClr val="38572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базового и углубленного уровней</a:t>
                      </a:r>
                    </a:p>
                    <a:p>
                      <a:pPr indent="0" algn="ctr"/>
                      <a:r>
                        <a:rPr lang="en-US" sz="1100" b="1" dirty="0">
                          <a:solidFill>
                            <a:srgbClr val="2B366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2B366A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https://edsoo.ru/</a:t>
                      </a:r>
                      <a:r>
                        <a:rPr lang="en-US" sz="1100" b="1" dirty="0">
                          <a:solidFill>
                            <a:srgbClr val="2B366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" sz="1600" b="1" dirty="0">
                        <a:solidFill>
                          <a:srgbClr val="2B366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C6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281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indent="0" algn="ctr"/>
                      <a:r>
                        <a:rPr lang="ru" sz="1700" dirty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0" marR="0" marT="0" marB="0" anchor="b"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DCE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466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indent="0" algn="ctr"/>
                      <a:r>
                        <a:rPr lang="ru" sz="1700" dirty="0">
                          <a:latin typeface="Times New Roman" pitchFamily="18" charset="0"/>
                          <a:cs typeface="Times New Roman" pitchFamily="18" charset="0"/>
                        </a:rPr>
                        <a:t>Углублённый уровень</a:t>
                      </a:r>
                    </a:p>
                  </a:txBody>
                  <a:tcPr marL="0" marR="0" marT="0" marB="0" anchor="b">
                    <a:solidFill>
                      <a:srgbClr val="C6D6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3100" b="1" dirty="0">
                          <a:solidFill>
                            <a:srgbClr val="385723"/>
                          </a:solidFill>
                          <a:latin typeface="+mn-lt"/>
                        </a:rPr>
                        <a:t>3</a:t>
                      </a:r>
                      <a:r>
                        <a:rPr lang="ru" sz="3100" b="1" baseline="0" dirty="0">
                          <a:solidFill>
                            <a:srgbClr val="385723"/>
                          </a:solidFill>
                          <a:latin typeface="+mn-lt"/>
                        </a:rPr>
                        <a:t> </a:t>
                      </a:r>
                      <a:r>
                        <a:rPr lang="ru" sz="3100" b="1" dirty="0">
                          <a:solidFill>
                            <a:srgbClr val="385723"/>
                          </a:solidFill>
                          <a:latin typeface="+mn-lt"/>
                        </a:rPr>
                        <a:t>или 4 </a:t>
                      </a:r>
                    </a:p>
                    <a:p>
                      <a:pPr indent="0" algn="ctr">
                        <a:spcAft>
                          <a:spcPts val="630"/>
                        </a:spcAft>
                      </a:pPr>
                      <a:endParaRPr lang="ru" sz="3100" b="1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3100" b="1" dirty="0">
                          <a:solidFill>
                            <a:srgbClr val="385723"/>
                          </a:solidFill>
                          <a:latin typeface="+mn-lt"/>
                        </a:rPr>
                        <a:t>3</a:t>
                      </a:r>
                      <a:r>
                        <a:rPr lang="ru" sz="3100" b="1" baseline="0" dirty="0">
                          <a:solidFill>
                            <a:srgbClr val="385723"/>
                          </a:solidFill>
                          <a:latin typeface="+mn-lt"/>
                        </a:rPr>
                        <a:t> </a:t>
                      </a:r>
                      <a:r>
                        <a:rPr lang="ru" sz="3100" b="1" dirty="0">
                          <a:solidFill>
                            <a:srgbClr val="385723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indent="0" algn="ctr">
                        <a:spcAft>
                          <a:spcPts val="630"/>
                        </a:spcAft>
                      </a:pPr>
                      <a:endParaRPr lang="ru" sz="3100" b="1" dirty="0"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6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66844" y="5585504"/>
            <a:ext cx="8885332" cy="12724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46812" indent="0" algn="just">
              <a:lnSpc>
                <a:spcPts val="1584"/>
              </a:lnSpc>
              <a:spcBef>
                <a:spcPts val="210"/>
              </a:spcBef>
            </a:pPr>
            <a:endParaRPr lang="en-US" sz="1000" cap="small" spc="150" dirty="0">
              <a:solidFill>
                <a:srgbClr val="261C35"/>
              </a:solidFill>
              <a:latin typeface="Arial Unicode MS"/>
            </a:endParaRPr>
          </a:p>
          <a:p>
            <a:pPr marL="146812" indent="0" algn="just">
              <a:lnSpc>
                <a:spcPts val="1584"/>
              </a:lnSpc>
            </a:pP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На углублённое изучение учебного предмета « Химия» может быть отведено по 102 </a:t>
            </a:r>
            <a:r>
              <a:rPr lang="ru" sz="1400" b="1" dirty="0">
                <a:solidFill>
                  <a:srgbClr val="261C35"/>
                </a:solidFill>
                <a:latin typeface="Times New Roman"/>
              </a:rPr>
              <a:t>ч 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(3 ч в неделю) или 136 ч (4 </a:t>
            </a:r>
            <a:r>
              <a:rPr lang="ru" sz="1400" b="1" dirty="0">
                <a:solidFill>
                  <a:srgbClr val="261C35"/>
                </a:solidFill>
                <a:latin typeface="Times New Roman"/>
              </a:rPr>
              <a:t>ч </a:t>
            </a:r>
            <a:r>
              <a:rPr lang="ru" sz="1400" b="1" cap="small" dirty="0">
                <a:solidFill>
                  <a:srgbClr val="3B3645"/>
                </a:solidFill>
                <a:latin typeface="Times New Roman"/>
              </a:rPr>
              <a:t>в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 неделю), т. е. </a:t>
            </a:r>
            <a:r>
              <a:rPr lang="ru" sz="1400" b="1" dirty="0">
                <a:solidFill>
                  <a:srgbClr val="261C35"/>
                </a:solidFill>
                <a:latin typeface="Times New Roman"/>
              </a:rPr>
              <a:t>2 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ч </a:t>
            </a:r>
            <a:r>
              <a:rPr lang="ru" sz="1400" b="1" cap="small" dirty="0">
                <a:solidFill>
                  <a:srgbClr val="3B3645"/>
                </a:solidFill>
                <a:latin typeface="Times New Roman"/>
              </a:rPr>
              <a:t>в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 неделю за счёт обязательной части ООП ООО и </a:t>
            </a:r>
            <a:r>
              <a:rPr lang="ru" sz="1400" b="1" dirty="0">
                <a:solidFill>
                  <a:srgbClr val="261C35"/>
                </a:solidFill>
                <a:latin typeface="Times New Roman"/>
              </a:rPr>
              <a:t>1 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— </a:t>
            </a:r>
            <a:r>
              <a:rPr lang="ru" sz="1400" b="1" dirty="0">
                <a:solidFill>
                  <a:srgbClr val="261C35"/>
                </a:solidFill>
                <a:latin typeface="Times New Roman"/>
              </a:rPr>
              <a:t>2 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ч за счёт части </a:t>
            </a:r>
            <a:r>
              <a:rPr lang="ru" sz="1400" b="1" dirty="0">
                <a:solidFill>
                  <a:srgbClr val="261C35"/>
                </a:solidFill>
                <a:latin typeface="Times New Roman"/>
              </a:rPr>
              <a:t>ООП </a:t>
            </a:r>
            <a:r>
              <a:rPr lang="ru" sz="1400" b="1" dirty="0">
                <a:solidFill>
                  <a:srgbClr val="3B3645"/>
                </a:solidFill>
                <a:latin typeface="Times New Roman"/>
              </a:rPr>
              <a:t>ООО, формируемой участниками образовательных отношений. Всего 204 (272) ч за два года </a:t>
            </a:r>
            <a:r>
              <a:rPr lang="ru" sz="1400" b="1" u="sng" dirty="0">
                <a:solidFill>
                  <a:srgbClr val="3B3645"/>
                </a:solidFill>
                <a:latin typeface="Times New Roman"/>
              </a:rPr>
              <a:t>обучения.</a:t>
            </a:r>
            <a:endParaRPr lang="ru" sz="1400" b="1" dirty="0">
              <a:solidFill>
                <a:srgbClr val="2F559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617" y="428604"/>
            <a:ext cx="10505661" cy="946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400" b="1" spc="-100" dirty="0">
                <a:solidFill>
                  <a:srgbClr val="2B366A"/>
                </a:solidFill>
                <a:latin typeface="Bahnschrift" panose="020B0502040204020203" pitchFamily="34" charset="0"/>
              </a:rPr>
              <a:t>Место  предмета  в учебном  плане  на  уровне  среднего  общего  образования  в 2023-2024 уч. году (</a:t>
            </a:r>
            <a:r>
              <a:rPr lang="ru" sz="2400" b="1" spc="-100" dirty="0">
                <a:solidFill>
                  <a:srgbClr val="FF0000"/>
                </a:solidFill>
                <a:latin typeface="Bahnschrift" panose="020B0502040204020203" pitchFamily="34" charset="0"/>
              </a:rPr>
              <a:t>10 класс</a:t>
            </a:r>
            <a:r>
              <a:rPr lang="ru" sz="2400" b="1" spc="-100" dirty="0">
                <a:solidFill>
                  <a:srgbClr val="2B366A"/>
                </a:solidFill>
                <a:latin typeface="Bahnschrift" panose="020B0502040204020203" pitchFamily="34" charset="0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52825"/>
              </p:ext>
            </p:extLst>
          </p:nvPr>
        </p:nvGraphicFramePr>
        <p:xfrm>
          <a:off x="1224766" y="1374648"/>
          <a:ext cx="8783938" cy="4742555"/>
        </p:xfrm>
        <a:graphic>
          <a:graphicData uri="http://schemas.openxmlformats.org/drawingml/2006/table">
            <a:tbl>
              <a:tblPr/>
              <a:tblGrid>
                <a:gridCol w="3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989">
                  <a:extLst>
                    <a:ext uri="{9D8B030D-6E8A-4147-A177-3AD203B41FA5}">
                      <a16:colId xmlns:a16="http://schemas.microsoft.com/office/drawing/2014/main" val="927955269"/>
                    </a:ext>
                  </a:extLst>
                </a:gridCol>
              </a:tblGrid>
              <a:tr h="1384206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Профиль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Уровень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10 класс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1" dirty="0">
                          <a:solidFill>
                            <a:srgbClr val="FF0000"/>
                          </a:solidFill>
                          <a:latin typeface="Bahnschrift" panose="020B0502040204020203" pitchFamily="34" charset="0"/>
                        </a:rPr>
                        <a:t>Использование ФОП на базовом и углубленном уровне </a:t>
                      </a:r>
                      <a:r>
                        <a:rPr lang="en-US" sz="1800" b="1" u="sng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800" b="1" u="sng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  <a:hlinkClick r:id="rId2"/>
                        </a:rPr>
                        <a:t>https;//edsoo.ru/</a:t>
                      </a:r>
                      <a:r>
                        <a:rPr lang="en-US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  <a:endParaRPr lang="ru" sz="1800" b="1" dirty="0">
                        <a:solidFill>
                          <a:srgbClr val="FF000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042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Технологический (инженерные классы, информационно -технологический)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64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Естественно-научный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углублённый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34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800" b="1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Гуманитарный (варианты 1-6)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88">
                <a:tc>
                  <a:txBody>
                    <a:bodyPr/>
                    <a:lstStyle/>
                    <a:p>
                      <a:pPr indent="0" algn="ctr">
                        <a:lnSpc>
                          <a:spcPts val="1944"/>
                        </a:lnSpc>
                      </a:pPr>
                      <a:r>
                        <a:rPr lang="ru" sz="1800" b="1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Социально-экономический (варианты 1-3)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21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Универсальный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базовый/углублённый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B366A"/>
                          </a:solidFill>
                          <a:latin typeface="Bahnschrift" panose="020B0502040204020203" pitchFamily="34" charset="0"/>
                        </a:rPr>
                        <a:t>1/3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2" y="1066553"/>
            <a:ext cx="396148" cy="472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5" y="1856787"/>
            <a:ext cx="472331" cy="472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0" y="2844517"/>
            <a:ext cx="472331" cy="469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584" y="1066553"/>
            <a:ext cx="5180399" cy="5471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46" y="146270"/>
            <a:ext cx="11101294" cy="3382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>
            <a:noAutofit/>
          </a:bodyPr>
          <a:lstStyle/>
          <a:p>
            <a:r>
              <a:rPr lang="ru" sz="2200" b="1" dirty="0">
                <a:solidFill>
                  <a:srgbClr val="FFFFFF"/>
                </a:solidFill>
                <a:latin typeface="Bahnschrift" panose="020B0502040204020203" pitchFamily="34" charset="0"/>
              </a:rPr>
              <a:t>ПРАВОВЫЕ ОРИЕНТИРЫ ДЛЯ ОБРАЗОВАТЕЛЬНОЙ ОРГАНИЗАЦИИ В 2024-2025 УЧ.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8237" y="1211052"/>
            <a:ext cx="5829475" cy="2285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ФЗ-№273 «ОБ ОБРАЗОВАНИИ В РОССИЙСКОЙ ФЕДЕРАЦИИ»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8237" y="3012888"/>
            <a:ext cx="3257558" cy="20416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ОБНОВЛЕННЫЙ ФГОС СОО 2022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8237" y="3965377"/>
            <a:ext cx="4205267" cy="23768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ПЕРЕЧЕНЬ УЧЕБНИКОВ</a:t>
            </a:r>
            <a:r>
              <a:rPr lang="ru" sz="13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3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2022г.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6288" y="4830715"/>
            <a:ext cx="5247763" cy="75788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ИНФОРМАЦИОННО-МЕТОДИЧЕСКОЕ ПИСЬМО</a:t>
            </a:r>
          </a:p>
          <a:p>
            <a:r>
              <a:rPr lang="ru-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 ОСОБЕННОСТЯХ ПРЕПОДАВАНИЯ УЧЕБНОГО ПРЕДМЕТА </a:t>
            </a:r>
          </a:p>
          <a:p>
            <a:r>
              <a:rPr lang="ru-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«БИОЛОГИЯ» В 2024/2025 УЧЕБНОМ ГОДУ</a:t>
            </a:r>
            <a:endParaRPr lang="ru-RU" sz="1300" b="1" u="sng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67930" y="659738"/>
            <a:ext cx="1688201" cy="274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ts val="984"/>
              </a:lnSpc>
            </a:pPr>
            <a:r>
              <a:rPr lang="ru" sz="850" b="1" dirty="0">
                <a:solidFill>
                  <a:srgbClr val="3B393B"/>
                </a:solidFill>
                <a:latin typeface="Tahoma"/>
              </a:rPr>
              <a:t> ЕДИНОЕ СОДЕРЖАНИЕ </a:t>
            </a:r>
            <a:r>
              <a:rPr lang="ru" sz="850" b="1" dirty="0">
                <a:solidFill>
                  <a:srgbClr val="692C53"/>
                </a:solidFill>
                <a:latin typeface="Tahoma"/>
              </a:rPr>
              <a:t>□ </a:t>
            </a:r>
            <a:r>
              <a:rPr lang="ru" sz="850" b="1" dirty="0">
                <a:solidFill>
                  <a:srgbClr val="3B393B"/>
                </a:solidFill>
                <a:latin typeface="Tahoma"/>
              </a:rPr>
              <a:t>ОБЩЕГО ОБРАЗОВАНИЯ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0" y="3846033"/>
            <a:ext cx="472331" cy="4692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2" y="4830715"/>
            <a:ext cx="472331" cy="4692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8237" y="2018024"/>
            <a:ext cx="3257558" cy="20416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ОБНОВЛЕННЫЙ ФГОС ООО 2021 Г.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A02DEF-FF4B-AC59-E496-B5BEB8218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2" y="5832231"/>
            <a:ext cx="472331" cy="46928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F4AB2C5-DC79-D2A1-0F75-290188B7FB25}"/>
              </a:ext>
            </a:extLst>
          </p:cNvPr>
          <p:cNvSpPr/>
          <p:nvPr/>
        </p:nvSpPr>
        <p:spPr>
          <a:xfrm>
            <a:off x="841412" y="5978562"/>
            <a:ext cx="4205267" cy="23768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ФЕДЕРАЛЬНЫЕ ОБРАЗОВАТЕЛЬНОЕ ПРОГРАММЫ</a:t>
            </a:r>
            <a:r>
              <a:rPr lang="ru" sz="13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ООО</a:t>
            </a:r>
            <a:endParaRPr lang="ru" sz="13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50" y="1500174"/>
            <a:ext cx="1670304" cy="152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456" y="1405128"/>
            <a:ext cx="2054352" cy="1783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6472" y="477428"/>
            <a:ext cx="4642104" cy="2529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b="1" spc="-50">
                <a:solidFill>
                  <a:srgbClr val="2B366A"/>
                </a:solidFill>
                <a:latin typeface="Arial Unicode MS"/>
              </a:rPr>
              <a:t>Единая ООП СОО, действующая с 01.09.2023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7328" y="1146048"/>
            <a:ext cx="2490216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464C1"/>
                </a:solidFill>
                <a:latin typeface="Calibri"/>
              </a:rPr>
              <a:t>Содержательный раздел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336" y="3069336"/>
            <a:ext cx="240182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2400" indent="0">
              <a:spcAft>
                <a:spcPts val="840"/>
              </a:spcAft>
            </a:pPr>
            <a:r>
              <a:rPr lang="ru" sz="3100" b="1" dirty="0">
                <a:latin typeface="Calibri"/>
              </a:rPr>
              <a:t>ООП  СОО </a:t>
            </a:r>
          </a:p>
          <a:p>
            <a:pPr marL="152400" indent="0">
              <a:spcAft>
                <a:spcPts val="840"/>
              </a:spcAft>
            </a:pPr>
            <a:r>
              <a:rPr lang="ru" sz="1700" dirty="0">
                <a:latin typeface="Arial Unicode MS"/>
              </a:rPr>
              <a:t>(одна на уровень)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82112" y="1816608"/>
            <a:ext cx="1402080" cy="110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600" b="1" spc="-50" dirty="0">
                <a:latin typeface="Arial Unicode MS"/>
              </a:rPr>
              <a:t>РП </a:t>
            </a:r>
            <a:r>
              <a:rPr lang="ru" sz="1700" dirty="0">
                <a:latin typeface="Arial Unicode MS"/>
              </a:rPr>
              <a:t>по</a:t>
            </a:r>
          </a:p>
          <a:p>
            <a:pPr indent="0" algn="ctr">
              <a:lnSpc>
                <a:spcPts val="2400"/>
              </a:lnSpc>
            </a:pPr>
            <a:r>
              <a:rPr lang="ru" sz="1700" dirty="0">
                <a:latin typeface="Arial Unicode MS"/>
              </a:rPr>
              <a:t>предметам </a:t>
            </a:r>
          </a:p>
          <a:p>
            <a:pPr indent="0" algn="ctr">
              <a:lnSpc>
                <a:spcPts val="2400"/>
              </a:lnSpc>
            </a:pPr>
            <a:r>
              <a:rPr lang="ru" sz="1600" b="1" spc="-50" dirty="0">
                <a:latin typeface="Arial Unicode MS"/>
              </a:rPr>
              <a:t>10 класс</a:t>
            </a:r>
          </a:p>
          <a:p>
            <a:pPr indent="0" algn="just">
              <a:lnSpc>
                <a:spcPts val="2400"/>
              </a:lnSpc>
            </a:pPr>
            <a:endParaRPr lang="ru" sz="1000" i="1" dirty="0">
              <a:solidFill>
                <a:srgbClr val="548ED4"/>
              </a:solidFill>
              <a:latin typeface="Franklin Gothic Heav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024" y="1813560"/>
            <a:ext cx="1402080" cy="110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600" b="1" spc="-50" dirty="0">
                <a:latin typeface="Arial Unicode MS"/>
              </a:rPr>
              <a:t>РП </a:t>
            </a:r>
            <a:r>
              <a:rPr lang="ru" sz="1700" dirty="0">
                <a:latin typeface="Arial Unicode MS"/>
              </a:rPr>
              <a:t>по</a:t>
            </a:r>
          </a:p>
          <a:p>
            <a:pPr indent="0" algn="ctr">
              <a:lnSpc>
                <a:spcPts val="2400"/>
              </a:lnSpc>
            </a:pPr>
            <a:r>
              <a:rPr lang="ru" sz="1700" dirty="0">
                <a:latin typeface="Arial Unicode MS"/>
              </a:rPr>
              <a:t>предметам </a:t>
            </a:r>
          </a:p>
          <a:p>
            <a:pPr indent="0" algn="ctr">
              <a:lnSpc>
                <a:spcPts val="2400"/>
              </a:lnSpc>
            </a:pPr>
            <a:r>
              <a:rPr lang="ru" sz="1600" b="1" spc="-50" dirty="0">
                <a:latin typeface="Arial Unicode MS"/>
              </a:rPr>
              <a:t>11 класс</a:t>
            </a:r>
          </a:p>
          <a:p>
            <a:pPr indent="0" algn="just">
              <a:lnSpc>
                <a:spcPts val="2400"/>
              </a:lnSpc>
            </a:pPr>
            <a:endParaRPr lang="ru" sz="1000" i="1" dirty="0">
              <a:solidFill>
                <a:srgbClr val="548ED4"/>
              </a:solidFill>
              <a:latin typeface="Franklin Gothic Heavy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64565"/>
              </p:ext>
            </p:extLst>
          </p:nvPr>
        </p:nvGraphicFramePr>
        <p:xfrm>
          <a:off x="2907792" y="3419856"/>
          <a:ext cx="4169664" cy="1711960"/>
        </p:xfrm>
        <a:graphic>
          <a:graphicData uri="http://schemas.openxmlformats.org/drawingml/2006/table">
            <a:tbl>
              <a:tblPr/>
              <a:tblGrid>
                <a:gridCol w="218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5544"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РП с использованием </a:t>
                      </a:r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ФОП</a:t>
                      </a:r>
                    </a:p>
                    <a:p>
                      <a:pPr indent="0"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464C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https://edsoo.ru/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 химии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базовом и/или</a:t>
                      </a:r>
                    </a:p>
                    <a:p>
                      <a:pPr marL="228600" indent="0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углубленном уровне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изучения</a:t>
                      </a:r>
                    </a:p>
                  </a:txBody>
                  <a:tcPr marL="0" marR="0" marT="0" marB="0" anchor="b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656"/>
                        </a:lnSpc>
                      </a:pPr>
                      <a:r>
                        <a:rPr lang="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РП с использованием </a:t>
                      </a:r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ФОП</a:t>
                      </a:r>
                    </a:p>
                    <a:p>
                      <a:pPr indent="0" algn="ctr"/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0464C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https://edsoo.ru/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 химии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базовом и/или</a:t>
                      </a:r>
                    </a:p>
                    <a:p>
                      <a:pPr marL="228600" indent="0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углубленном уровне</a:t>
                      </a:r>
                    </a:p>
                    <a:p>
                      <a:pPr indent="0" algn="ctr"/>
                      <a:r>
                        <a:rPr lang="ru" sz="1400" b="1" dirty="0">
                          <a:latin typeface="Times New Roman" pitchFamily="18" charset="0"/>
                          <a:cs typeface="Times New Roman" pitchFamily="18" charset="0"/>
                        </a:rPr>
                        <a:t>изучения</a:t>
                      </a:r>
                      <a:endParaRPr lang="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6200" indent="0" algn="ctr"/>
                      <a:endParaRPr lang="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418576" y="1146048"/>
            <a:ext cx="2612136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700" b="1">
                <a:solidFill>
                  <a:srgbClr val="0464C1"/>
                </a:solidFill>
                <a:latin typeface="Calibri"/>
              </a:rPr>
              <a:t>Организационный раздел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36992" y="3950208"/>
            <a:ext cx="1584960" cy="1301496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200" dirty="0">
                <a:latin typeface="Arial Unicode MS"/>
              </a:rPr>
              <a:t>Количество часов по химии определяется </a:t>
            </a:r>
            <a:r>
              <a:rPr lang="ru" sz="1200" b="1" dirty="0">
                <a:latin typeface="Arial Unicode MS"/>
              </a:rPr>
              <a:t>федеральным </a:t>
            </a:r>
            <a:r>
              <a:rPr lang="ru" sz="1200" dirty="0">
                <a:latin typeface="Arial Unicode MS"/>
              </a:rPr>
              <a:t>учебным планом </a:t>
            </a:r>
            <a:r>
              <a:rPr lang="ru" sz="1200" b="1" dirty="0">
                <a:latin typeface="Arial Unicode MS"/>
              </a:rPr>
              <a:t>ФОП СОО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55352" y="3819144"/>
            <a:ext cx="1780032" cy="1626080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ru" sz="1200" dirty="0">
                <a:latin typeface="Arial Unicode MS"/>
              </a:rPr>
              <a:t>Количество часов определяется учебным планом школы, разработанным ранее на основе учебного плана примерной ООП СОО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25368" y="216856"/>
            <a:ext cx="6234765" cy="11167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Федеральный перечень учебников</a:t>
            </a:r>
          </a:p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8-9 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F74DE-02BB-D8E3-1015-C76D99B0A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1" t="61015" r="15300" b="11160"/>
          <a:stretch/>
        </p:blipFill>
        <p:spPr>
          <a:xfrm>
            <a:off x="777545" y="1106253"/>
            <a:ext cx="9730409" cy="1908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5CA6E8-168A-7225-2369-A92E3407CE08}"/>
              </a:ext>
            </a:extLst>
          </p:cNvPr>
          <p:cNvSpPr/>
          <p:nvPr/>
        </p:nvSpPr>
        <p:spPr>
          <a:xfrm>
            <a:off x="2525368" y="3014565"/>
            <a:ext cx="6234765" cy="11167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Федеральный перечень учебников</a:t>
            </a:r>
          </a:p>
          <a:p>
            <a:pPr algn="ctr">
              <a:spcAft>
                <a:spcPts val="42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10-11 класс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C644B8-35F0-1898-C17C-1F87AA76A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9" t="45217" r="14891" b="12319"/>
          <a:stretch/>
        </p:blipFill>
        <p:spPr>
          <a:xfrm>
            <a:off x="777545" y="3843435"/>
            <a:ext cx="9730410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506A4-2C42-69CC-1D1C-5D138A16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Организация информирования учителей по вопросам реализации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EBAE2-DC6A-B869-FB47-3F24E7593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Информационно-методическая поддержка педагогических работников и управленческих кадров обеспечивается ФГБНУ «Институт стратегии развития образования» (далее – ФГБНУ «ИСРО») посредством размещения материалов на сайте «Единое содержание общего образования» – https://edsoo.ru/,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телеграмканале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 ФГБНУ «ИСРО» – https://t.me/instrao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Институтом осуществляется проведение цикла вебинаров и методических семинаров, посвящённых актуальным вопросам преподавания учебных предметов на уровнях основного общего и среднего общего образования в условиях обновления содержания общего образования; анонсы мероприятий размещаются в календаре на сайте «Единое содержание общего образования» – https://edsoo.ru/metodicheskie-seminary/</a:t>
            </a:r>
          </a:p>
        </p:txBody>
      </p:sp>
    </p:spTree>
    <p:extLst>
      <p:ext uri="{BB962C8B-B14F-4D97-AF65-F5344CB8AC3E}">
        <p14:creationId xmlns:p14="http://schemas.microsoft.com/office/powerpoint/2010/main" val="114715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E6F22-2E02-D8CB-D210-2F096077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  <a:cs typeface="Adobe Devanagari" panose="02040503050201020203" pitchFamily="18" charset="0"/>
              </a:rPr>
              <a:t>Методическая поддержка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A83A6-5EAB-43AE-11CC-2B7432A50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Система оценки достижений планируемых предметных результатов освоения учебного предмета «Химия». 8–9 классы : методические рекомендации. – ФГБНУ «ИСРО», 2023. – Химия (углублённый уровень).Реализация требований ФГОС среднего общего образования : методическое пособие для учителя.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ФГБНУ «ИСРО», 2023. – Достижение метапредметных результатов в рамках изучения предметов естественно-научного блока (основное общее образование) : методические рекомендации.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ФГБНУ «ИСРО», 2023. – Химия (углублённый уровень). Реализация ФГОС основного общего образования : методическое пособие для учителя. – ФГБНУ «ИСРО РАО», 2022.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Преподавание естественно-научных предметов в условиях обновления содержания общего образования : методическое пособие для учителя. – ФГБНУ «ИСРО РАО», 2021.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Методические рекомендации по формированию функциональной грамотности обучающихся. 5–9 классы. – ФГБНУ «ИСРО РАО», 2022.</a:t>
            </a:r>
          </a:p>
        </p:txBody>
      </p:sp>
    </p:spTree>
    <p:extLst>
      <p:ext uri="{BB962C8B-B14F-4D97-AF65-F5344CB8AC3E}">
        <p14:creationId xmlns:p14="http://schemas.microsoft.com/office/powerpoint/2010/main" val="327500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3BF5D-D6A7-93A2-CABB-686D85CD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Семинары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373CB-F3C6-2068-B22B-83E21BA0F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(https://edsoo.ru/metodicheskie-seminary/). Например: – Особенности работы по рабочей программе по химии (углублённый уровень). – Подходы к формированию естественно-научной грамотности в процессе преподавания химии в соответствии с рабочей программой.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Особенности формирования метапредметных результатов освоения учебного предмета «Химия» на уровне основного общего образования. – Химические задачи как средство формирования функциональной грамотности школьников в условиях реализации образовательных программ по химии</a:t>
            </a:r>
          </a:p>
        </p:txBody>
      </p:sp>
    </p:spTree>
    <p:extLst>
      <p:ext uri="{BB962C8B-B14F-4D97-AF65-F5344CB8AC3E}">
        <p14:creationId xmlns:p14="http://schemas.microsoft.com/office/powerpoint/2010/main" val="359595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8C508-8105-7C83-2496-F1C44F50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Кейсы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42A49-7042-DE7B-816B-85DF0904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Химия. 8 класс. Топливо. Загрязнение воздуха, способы его предотвращения.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Химия. 9 класс. Химическое загрязнение атмосферы, природных вод и почвы.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Химия. 11 класс. Катализ и катализаторы.</a:t>
            </a:r>
          </a:p>
        </p:txBody>
      </p:sp>
    </p:spTree>
    <p:extLst>
      <p:ext uri="{BB962C8B-B14F-4D97-AF65-F5344CB8AC3E}">
        <p14:creationId xmlns:p14="http://schemas.microsoft.com/office/powerpoint/2010/main" val="41929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E826916B-4359-B50C-AF17-E25247902E24}"/>
              </a:ext>
            </a:extLst>
          </p:cNvPr>
          <p:cNvSpPr/>
          <p:nvPr/>
        </p:nvSpPr>
        <p:spPr>
          <a:xfrm>
            <a:off x="0" y="-1"/>
            <a:ext cx="10555357" cy="6858000"/>
          </a:xfrm>
          <a:prstGeom prst="homePlate">
            <a:avLst>
              <a:gd name="adj" fmla="val 36522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34397" y="179790"/>
            <a:ext cx="3013774" cy="63079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680"/>
              </a:lnSpc>
              <a:spcAft>
                <a:spcPts val="3149"/>
              </a:spcAft>
            </a:pPr>
            <a:endParaRPr lang="ru" sz="1500" dirty="0">
              <a:solidFill>
                <a:srgbClr val="021359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248" y="2402610"/>
            <a:ext cx="8267769" cy="22489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5759"/>
              </a:lnSpc>
              <a:spcBef>
                <a:spcPts val="420"/>
              </a:spcBef>
            </a:pPr>
            <a:r>
              <a:rPr lang="ru" sz="44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Преподавание предмета «Биология» </a:t>
            </a:r>
          </a:p>
          <a:p>
            <a:pPr algn="ctr">
              <a:lnSpc>
                <a:spcPts val="5759"/>
              </a:lnSpc>
              <a:spcBef>
                <a:spcPts val="420"/>
              </a:spcBef>
            </a:pPr>
            <a:r>
              <a:rPr lang="ru" sz="44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в 2024-2025 учебном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228" y="6164677"/>
            <a:ext cx="3117382" cy="17979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Bef>
                <a:spcPts val="840"/>
              </a:spcBef>
              <a:spcAft>
                <a:spcPts val="420"/>
              </a:spcAft>
            </a:pPr>
            <a:endParaRPr lang="ru" sz="1300" b="1" dirty="0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6258" y="6365798"/>
            <a:ext cx="3464774" cy="24987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Bef>
                <a:spcPts val="420"/>
              </a:spcBef>
            </a:pPr>
            <a:endParaRPr lang="ru" sz="2000" b="1" dirty="0">
              <a:solidFill>
                <a:srgbClr val="021359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64B676-F17D-A3BB-894D-981917A8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39943"/>
              </p:ext>
            </p:extLst>
          </p:nvPr>
        </p:nvGraphicFramePr>
        <p:xfrm>
          <a:off x="844826" y="719666"/>
          <a:ext cx="10923104" cy="567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1552">
                  <a:extLst>
                    <a:ext uri="{9D8B030D-6E8A-4147-A177-3AD203B41FA5}">
                      <a16:colId xmlns:a16="http://schemas.microsoft.com/office/drawing/2014/main" val="3707731839"/>
                    </a:ext>
                  </a:extLst>
                </a:gridCol>
                <a:gridCol w="5461552">
                  <a:extLst>
                    <a:ext uri="{9D8B030D-6E8A-4147-A177-3AD203B41FA5}">
                      <a16:colId xmlns:a16="http://schemas.microsoft.com/office/drawing/2014/main" val="4095691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" panose="020B0502040204020203" pitchFamily="34" charset="0"/>
                        </a:rPr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" panose="020B0502040204020203" pitchFamily="34" charset="0"/>
                        </a:rPr>
                        <a:t>Углубленный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2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развитие интереса к изучению жизнедеятельности биологических систем разного уровня организации;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особенностям строения, жизнедеятельности организма человека, условиям сохранения его здоровья;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формирование умений применять методы биологической науки для изучения биологических систем, в том числе и организма человека;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воспитание экологической культуры в целях сохранения собственного здоровья и охраны окружающей среды;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развитие   представлений   о   возможных   сферах будущей профессиональной деятельности, связанной с биологией, готовности к осознанному выбору профиля и направленности дальнейшего обучения.</a:t>
                      </a:r>
                    </a:p>
                    <a:p>
                      <a:endParaRPr lang="ru-RU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развитию   мотивации к изучению биологии;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формированию понимания обучающимися научных принципов организации деятельности человека в живой природе;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формированию основ экологической культуры, здорового образа жизни;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овладению обучающимися специальными биологическими знаниями, закладывающими основу для дальнейшего биологического образования.</a:t>
                      </a:r>
                    </a:p>
                    <a:p>
                      <a:endParaRPr lang="ru-RU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0424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7DA600-D436-2F18-6D94-E495ECED0DA1}"/>
              </a:ext>
            </a:extLst>
          </p:cNvPr>
          <p:cNvSpPr/>
          <p:nvPr/>
        </p:nvSpPr>
        <p:spPr>
          <a:xfrm>
            <a:off x="1043609" y="225500"/>
            <a:ext cx="10356574" cy="10665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5-9 класс</a:t>
            </a:r>
          </a:p>
        </p:txBody>
      </p:sp>
    </p:spTree>
    <p:extLst>
      <p:ext uri="{BB962C8B-B14F-4D97-AF65-F5344CB8AC3E}">
        <p14:creationId xmlns:p14="http://schemas.microsoft.com/office/powerpoint/2010/main" val="258477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64B676-F17D-A3BB-894D-981917A8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74942"/>
              </p:ext>
            </p:extLst>
          </p:nvPr>
        </p:nvGraphicFramePr>
        <p:xfrm>
          <a:off x="634448" y="1614188"/>
          <a:ext cx="10923104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1552">
                  <a:extLst>
                    <a:ext uri="{9D8B030D-6E8A-4147-A177-3AD203B41FA5}">
                      <a16:colId xmlns:a16="http://schemas.microsoft.com/office/drawing/2014/main" val="3707731839"/>
                    </a:ext>
                  </a:extLst>
                </a:gridCol>
                <a:gridCol w="5461552">
                  <a:extLst>
                    <a:ext uri="{9D8B030D-6E8A-4147-A177-3AD203B41FA5}">
                      <a16:colId xmlns:a16="http://schemas.microsoft.com/office/drawing/2014/main" val="4095691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Bahnschrift" panose="020B0502040204020203" pitchFamily="34" charset="0"/>
                        </a:rPr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Bahnschrift" panose="020B0502040204020203" pitchFamily="34" charset="0"/>
                        </a:rPr>
                        <a:t>Углубленный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2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формирование естественно-научной картины мира обучающихся на     основе     системно-деятельностного     подхода</a:t>
                      </a:r>
                      <a:endParaRPr lang="ru-RU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позволяет реализовать задачи профессиональной ориентации, направлено на создание условий для проявления каждым обучающимся своих интеллектуальных и творческих способностей, которые необходимы для продолжения образования в организациях профессионального образования по различным биологическим, медицинским, экологическим, сельскохозяйственным и оборонно-спортивным специальностям</a:t>
                      </a:r>
                      <a:endParaRPr lang="ru-RU" sz="2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0424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7DA600-D436-2F18-6D94-E495ECED0DA1}"/>
              </a:ext>
            </a:extLst>
          </p:cNvPr>
          <p:cNvSpPr/>
          <p:nvPr/>
        </p:nvSpPr>
        <p:spPr>
          <a:xfrm>
            <a:off x="1013792" y="821848"/>
            <a:ext cx="10356574" cy="10665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10-11 класс</a:t>
            </a:r>
          </a:p>
        </p:txBody>
      </p:sp>
    </p:spTree>
    <p:extLst>
      <p:ext uri="{BB962C8B-B14F-4D97-AF65-F5344CB8AC3E}">
        <p14:creationId xmlns:p14="http://schemas.microsoft.com/office/powerpoint/2010/main" val="96270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225500"/>
            <a:ext cx="10356574" cy="10665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Место предмета в учебном плане </a:t>
            </a:r>
          </a:p>
          <a:p>
            <a:pPr algn="ctr">
              <a:spcAft>
                <a:spcPts val="630"/>
              </a:spcAft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на уровне основного общего образования в 2024-2025 уч.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52750"/>
              </p:ext>
            </p:extLst>
          </p:nvPr>
        </p:nvGraphicFramePr>
        <p:xfrm>
          <a:off x="604775" y="1517552"/>
          <a:ext cx="11210998" cy="387195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3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88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6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1053">
                <a:tc rowSpan="2">
                  <a:txBody>
                    <a:bodyPr/>
                    <a:lstStyle/>
                    <a:p>
                      <a:pPr marL="114300" indent="0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Предмет</a:t>
                      </a:r>
                    </a:p>
                    <a:p>
                      <a:pPr marL="190500" indent="0" algn="r"/>
                      <a:endParaRPr lang="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190500" indent="0" algn="r"/>
                      <a:endParaRPr lang="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190500" indent="0" algn="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Классы </a:t>
                      </a: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indent="0" algn="ctr"/>
                      <a:r>
                        <a:rPr lang="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Количество часов в неделю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sz="4000" dirty="0"/>
                    </a:p>
                  </a:txBody>
                  <a:tcPr marL="0" marR="0" marT="0" marB="0">
                    <a:solidFill>
                      <a:srgbClr val="4575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4000" dirty="0"/>
                    </a:p>
                  </a:txBody>
                  <a:tcPr marL="0" marR="0" marT="0" marB="0">
                    <a:solidFill>
                      <a:srgbClr val="4575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4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0" dirty="0"/>
                    </a:p>
                  </a:txBody>
                  <a:tcPr marL="0" marR="0" marT="0" marB="0">
                    <a:solidFill>
                      <a:srgbClr val="4575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371">
                <a:tc vMerge="1">
                  <a:txBody>
                    <a:bodyPr/>
                    <a:lstStyle/>
                    <a:p>
                      <a:endParaRPr sz="4700"/>
                    </a:p>
                  </a:txBody>
                  <a:tcPr marL="0" marR="0" marT="0" marB="0">
                    <a:solidFill>
                      <a:srgbClr val="4575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420"/>
                        </a:spcAft>
                      </a:pPr>
                      <a:r>
                        <a:rPr lang="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V</a:t>
                      </a:r>
                    </a:p>
                    <a:p>
                      <a:pPr marL="177800" indent="0">
                        <a:lnSpc>
                          <a:spcPts val="1464"/>
                        </a:lnSpc>
                      </a:pPr>
                      <a:r>
                        <a:rPr lang="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Использование </a:t>
                      </a:r>
                      <a:r>
                        <a:rPr lang="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ПРП 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64"/>
                        </a:lnSpc>
                      </a:pPr>
                      <a:r>
                        <a:rPr lang="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VI</a:t>
                      </a:r>
                    </a:p>
                    <a:p>
                      <a:pPr marL="177800" indent="0">
                        <a:lnSpc>
                          <a:spcPts val="1464"/>
                        </a:lnSpc>
                      </a:pPr>
                      <a:r>
                        <a:rPr lang="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Использование </a:t>
                      </a:r>
                      <a:r>
                        <a:rPr lang="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ПРП 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420"/>
                        </a:spcAft>
                      </a:pPr>
                      <a:r>
                        <a:rPr lang="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VII</a:t>
                      </a:r>
                    </a:p>
                    <a:p>
                      <a:pPr marL="177800" indent="0">
                        <a:lnSpc>
                          <a:spcPts val="1464"/>
                        </a:lnSpc>
                      </a:pPr>
                      <a:r>
                        <a:rPr lang="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Использование </a:t>
                      </a:r>
                      <a:r>
                        <a:rPr lang="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ПРП 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42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VIII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Использование разработанных ранее РП по биологии/Использование </a:t>
                      </a:r>
                      <a:r>
                        <a:rPr lang="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ПРП 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endParaRPr lang="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420"/>
                        </a:spcAft>
                      </a:pPr>
                      <a:r>
                        <a:rPr lang="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IX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Использование разработанных ранее РП по биологии/Использование </a:t>
                      </a:r>
                      <a:r>
                        <a:rPr lang="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ПРП 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  <a:p>
                      <a:pPr indent="0" algn="ctr">
                        <a:lnSpc>
                          <a:spcPts val="1320"/>
                        </a:lnSpc>
                      </a:pPr>
                      <a:endParaRPr lang="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290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Биология</a:t>
                      </a:r>
                    </a:p>
                    <a:p>
                      <a:pPr indent="0" algn="ctr"/>
                      <a:r>
                        <a:rPr lang="ru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 уровень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337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Биология</a:t>
                      </a:r>
                    </a:p>
                    <a:p>
                      <a:pPr indent="0" algn="ctr"/>
                      <a:r>
                        <a:rPr lang="ru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Углубленный уровень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endParaRPr lang="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  <a:endParaRPr lang="ru" sz="3200" b="1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8000"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30200" indent="0" algn="ctr"/>
                      <a:r>
                        <a:rPr lang="ru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FAF0030-FF29-7262-2642-8AAD11B59BDD}"/>
              </a:ext>
            </a:extLst>
          </p:cNvPr>
          <p:cNvCxnSpPr>
            <a:cxnSpLocks/>
          </p:cNvCxnSpPr>
          <p:nvPr/>
        </p:nvCxnSpPr>
        <p:spPr>
          <a:xfrm flipV="1">
            <a:off x="604775" y="1520687"/>
            <a:ext cx="2742565" cy="216673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808" y="300130"/>
            <a:ext cx="9196735" cy="39005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Место предмета в учебном плане 2024-2025 учебного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55190" y="1011702"/>
            <a:ext cx="1334715" cy="2925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10 класс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65599"/>
              </p:ext>
            </p:extLst>
          </p:nvPr>
        </p:nvGraphicFramePr>
        <p:xfrm>
          <a:off x="1704529" y="1530626"/>
          <a:ext cx="8204784" cy="4440419"/>
        </p:xfrm>
        <a:graphic>
          <a:graphicData uri="http://schemas.openxmlformats.org/drawingml/2006/table">
            <a:tbl>
              <a:tblPr/>
              <a:tblGrid>
                <a:gridCol w="277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441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Профиль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Уровень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10 класс</a:t>
                      </a:r>
                    </a:p>
                    <a:p>
                      <a:pPr marL="342900" indent="0">
                        <a:lnSpc>
                          <a:spcPts val="1920"/>
                        </a:lnSpc>
                      </a:pPr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Использование ПРП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935">
                <a:tc>
                  <a:txBody>
                    <a:bodyPr/>
                    <a:lstStyle/>
                    <a:p>
                      <a:pPr indent="0" algn="ctr">
                        <a:lnSpc>
                          <a:spcPts val="1920"/>
                        </a:lnSpc>
                      </a:pPr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Технологический (инженерные, информационно -технологические классы)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12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Естественно-научный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углублённый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67">
                <a:tc>
                  <a:txBody>
                    <a:bodyPr/>
                    <a:lstStyle/>
                    <a:p>
                      <a:pPr indent="0" algn="ctr">
                        <a:lnSpc>
                          <a:spcPts val="1944"/>
                        </a:lnSpc>
                      </a:pPr>
                      <a:r>
                        <a:rPr lang="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Гуманитарный (варианты 1-6)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86">
                <a:tc>
                  <a:txBody>
                    <a:bodyPr/>
                    <a:lstStyle/>
                    <a:p>
                      <a:pPr indent="0" algn="ctr">
                        <a:lnSpc>
                          <a:spcPts val="1896"/>
                        </a:lnSpc>
                      </a:pPr>
                      <a:r>
                        <a:rPr lang="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Социально-экономический (варианты 1-3)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1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Универсальный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базовый/углубленный*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1/3*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3708" y="6295710"/>
            <a:ext cx="5351049" cy="3595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440"/>
              </a:lnSpc>
            </a:pPr>
            <a:r>
              <a:rPr lang="ru" sz="11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*В универсальном профиле два учебных предмета определяет ОУ по заявлению обучающегося (иное сочетание предметов, чем предложено в п. 27.8 ФОП СОО)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629" y="392356"/>
            <a:ext cx="9132742" cy="113664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3359"/>
              </a:lnSpc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Место предмета в учебном плане 2023-2024 учебного года</a:t>
            </a:r>
          </a:p>
          <a:p>
            <a:pPr marL="1417037">
              <a:lnSpc>
                <a:spcPts val="3359"/>
              </a:lnSpc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на уровне среднего общего образования</a:t>
            </a:r>
          </a:p>
          <a:p>
            <a:pPr marL="3956529">
              <a:lnSpc>
                <a:spcPts val="3359"/>
              </a:lnSpc>
              <a:spcAft>
                <a:spcPts val="3149"/>
              </a:spcAft>
            </a:pPr>
            <a:r>
              <a:rPr lang="ru" sz="2599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11 класс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54391"/>
              </p:ext>
            </p:extLst>
          </p:nvPr>
        </p:nvGraphicFramePr>
        <p:xfrm>
          <a:off x="1214231" y="1898464"/>
          <a:ext cx="10523880" cy="3881596"/>
        </p:xfrm>
        <a:graphic>
          <a:graphicData uri="http://schemas.openxmlformats.org/drawingml/2006/table">
            <a:tbl>
              <a:tblPr/>
              <a:tblGrid>
                <a:gridCol w="266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026"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Учебный предмет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Профиль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Уровень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11 класс Использование ПРП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https://edsoo.ru/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)</a:t>
                      </a:r>
                    </a:p>
                    <a:p>
                      <a:pPr indent="0" algn="ctr">
                        <a:lnSpc>
                          <a:spcPts val="1920"/>
                        </a:lnSpc>
                      </a:pPr>
                      <a:endParaRPr lang="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01"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Биология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Естественно-научный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углублённый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65"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Естествознание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Гуманитарный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25"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Естествознание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Социально-экономический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16"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Биология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Универсальный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базовый/углубленный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1/3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337"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Естествознание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Универсальный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Базовый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82" y="3217267"/>
            <a:ext cx="5076793" cy="2660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5775" y="225501"/>
            <a:ext cx="10220626" cy="3900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spcAft>
                <a:spcPts val="1050"/>
              </a:spcAft>
            </a:pPr>
            <a:r>
              <a:rPr lang="ru" sz="28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Обеспечение единства образовательного пространства РФ</a:t>
            </a:r>
          </a:p>
          <a:p>
            <a:pPr>
              <a:spcAft>
                <a:spcPts val="1890"/>
              </a:spcAft>
            </a:pPr>
            <a:r>
              <a:rPr lang="ru" sz="2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Рабочие программы на уровень ООО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8505" y="1212823"/>
            <a:ext cx="6103731" cy="20416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85750" indent="-285750" algn="just">
              <a:spcAft>
                <a:spcPts val="1470"/>
              </a:spcAft>
              <a:buFont typeface="Arial" panose="020B0604020202020204" pitchFamily="34" charset="0"/>
              <a:buChar char="•"/>
            </a:pPr>
            <a:r>
              <a:rPr lang="ru" sz="13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Примерная рабочая программа по биологии. Базовый уровень</a:t>
            </a:r>
            <a:endParaRPr lang="en-US" sz="130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457" y="1669917"/>
            <a:ext cx="7873533" cy="3534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</a:pP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https://edsoo.ru/Primernava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rabochaya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osnovnogo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obschego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obrazovaniya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_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predmeta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Biologiya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proekt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.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htm</a:t>
            </a:r>
            <a:endParaRPr lang="en-US" sz="1100" u="sng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36496" y="914189"/>
            <a:ext cx="2728838" cy="889809"/>
          </a:xfrm>
          <a:prstGeom prst="rect">
            <a:avLst/>
          </a:prstGeom>
          <a:solidFill>
            <a:srgbClr val="DFE8ED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296"/>
              </a:lnSpc>
            </a:pPr>
            <a:endParaRPr lang="ru" sz="20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algn="ctr">
              <a:lnSpc>
                <a:spcPts val="1296"/>
              </a:lnSpc>
            </a:pPr>
            <a:r>
              <a:rPr lang="ru" sz="2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Структура рабочей программы сохраняется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52913"/>
            <a:ext cx="9326133" cy="9386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755556" indent="-285750">
              <a:spcAft>
                <a:spcPts val="210"/>
              </a:spcAft>
              <a:buFont typeface="Arial" panose="020B0604020202020204" pitchFamily="34" charset="0"/>
              <a:buChar char="•"/>
            </a:pPr>
            <a:r>
              <a:rPr lang="ru" sz="13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Примерная рабочая программа по биологии (7-9 классы).</a:t>
            </a:r>
          </a:p>
          <a:p>
            <a:pPr marL="469806">
              <a:spcAft>
                <a:spcPts val="1050"/>
              </a:spcAft>
            </a:pPr>
            <a:r>
              <a:rPr lang="ru" sz="13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Углубленный уровень</a:t>
            </a:r>
          </a:p>
          <a:p>
            <a:pPr indent="152370">
              <a:spcAft>
                <a:spcPts val="210"/>
              </a:spcAft>
            </a:pP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https://edsoo.ru/Primernaya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rabochaya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osnovnogo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obschego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obrazovan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predmeta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Biologiya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uglublennij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uroven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0.htm </a:t>
            </a:r>
            <a:r>
              <a:rPr lang="ru" sz="11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ч__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219" y="3239667"/>
            <a:ext cx="4318016" cy="25292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000" b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Рабочие программы на уровень СОО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5457" y="3768870"/>
            <a:ext cx="4814725" cy="19502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3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Примерная рабочая программа по биологии. Базовый уровень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7991" y="4134718"/>
            <a:ext cx="5680157" cy="34129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368"/>
              </a:lnSpc>
            </a:pP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https://edsoo.ru/Primernaya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rabochaya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srednego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obschego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obrazovaniya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pred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meta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Biologiya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.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htm</a:t>
            </a:r>
            <a:endParaRPr lang="en-US" sz="1100" u="sng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22938" y="3153950"/>
            <a:ext cx="274257" cy="9141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5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Новости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40418" y="3175281"/>
            <a:ext cx="920283" cy="67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5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Конструктор рабочих программ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19160" y="3175281"/>
            <a:ext cx="554608" cy="67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5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учебные предметы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32227" y="3175281"/>
            <a:ext cx="597270" cy="67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5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Рабочие программы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87956" y="3175281"/>
            <a:ext cx="761824" cy="67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5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Методические видеоуроки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276401" y="3175281"/>
            <a:ext cx="566797" cy="609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450" spc="-5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Вход I Регистрация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81715" y="5984886"/>
            <a:ext cx="2888835" cy="243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Конструктор рабочих программ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697902" y="4241834"/>
            <a:ext cx="828864" cy="11579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Уважаемые коллеги!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03997" y="4455144"/>
            <a:ext cx="1877133" cy="15236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Информируем вас, Конструктор рабочих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678643" y="4503901"/>
            <a:ext cx="377865" cy="9141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программ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703997" y="4583131"/>
            <a:ext cx="2352511" cy="17674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закрыт на доработку для обновления под Федеральные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806630" y="4759874"/>
            <a:ext cx="249878" cy="853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5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Новая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191564" y="4765968"/>
            <a:ext cx="1468796" cy="1218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общеобразовательные программы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697902" y="4784253"/>
            <a:ext cx="377865" cy="67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основные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697902" y="4875671"/>
            <a:ext cx="2358606" cy="17674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версия конструктора будет доступна 30 марта 2023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703997" y="5088982"/>
            <a:ext cx="201121" cy="67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70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года.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03997" y="5277914"/>
            <a:ext cx="1950269" cy="7923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55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Инструкция по работе с Конструктором рабочих программ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0816" y="4840691"/>
            <a:ext cx="5875184" cy="6947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5750" marR="228554" indent="-285750" algn="r"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ru" sz="13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Примерная рабочая программа по биологии. Углубленный уровень</a:t>
            </a:r>
          </a:p>
          <a:p>
            <a:pPr algn="just">
              <a:lnSpc>
                <a:spcPts val="1440"/>
              </a:lnSpc>
              <a:spcAft>
                <a:spcPts val="210"/>
              </a:spcAft>
            </a:pP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https://edsoo.ru/Primernaya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rabochaya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srednego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obschego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obrazovaniya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pred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meta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Biologiya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100" u="sng" dirty="0" err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uglublennij</a:t>
            </a:r>
            <a:r>
              <a:rPr lang="en-US" sz="1100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uroven.htm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31032" y="6282551"/>
            <a:ext cx="2894930" cy="2437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1700" b="1" u="sng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https://edsoo.ru/constructor/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2140</Words>
  <Application>Microsoft Office PowerPoint</Application>
  <PresentationFormat>Широкоэкранный</PresentationFormat>
  <Paragraphs>265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Bahnschrift</vt:lpstr>
      <vt:lpstr>Calibri</vt:lpstr>
      <vt:lpstr>Calibri Light</vt:lpstr>
      <vt:lpstr>Franklin Gothic Heavy</vt:lpstr>
      <vt:lpstr>Tahoma</vt:lpstr>
      <vt:lpstr>Times New Roman</vt:lpstr>
      <vt:lpstr>Тема Office</vt:lpstr>
      <vt:lpstr>Особенности преподавания учебных предметов  «Биология» и «Химия»  на 2024-2025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информирования учителей по вопросам реализации программ </vt:lpstr>
      <vt:lpstr>Методическая поддержка </vt:lpstr>
      <vt:lpstr>Семинары</vt:lpstr>
      <vt:lpstr>Кейсы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информирования учителей по вопросам реализации программ</vt:lpstr>
      <vt:lpstr>Методическая поддержка</vt:lpstr>
      <vt:lpstr>Семинары</vt:lpstr>
      <vt:lpstr>Кейсы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Ekaterina Belova</dc:creator>
  <cp:lastModifiedBy>Ekaterina Belova</cp:lastModifiedBy>
  <cp:revision>10</cp:revision>
  <dcterms:created xsi:type="dcterms:W3CDTF">2024-08-21T14:01:53Z</dcterms:created>
  <dcterms:modified xsi:type="dcterms:W3CDTF">2024-08-23T05:08:30Z</dcterms:modified>
</cp:coreProperties>
</file>